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6" r:id="rId2"/>
    <p:sldId id="265" r:id="rId3"/>
    <p:sldId id="256" r:id="rId4"/>
    <p:sldId id="259" r:id="rId5"/>
    <p:sldId id="302" r:id="rId6"/>
    <p:sldId id="283" r:id="rId7"/>
    <p:sldId id="307" r:id="rId8"/>
    <p:sldId id="309" r:id="rId9"/>
    <p:sldId id="300" r:id="rId10"/>
    <p:sldId id="317" r:id="rId11"/>
    <p:sldId id="333" r:id="rId12"/>
    <p:sldId id="312" r:id="rId13"/>
    <p:sldId id="334" r:id="rId14"/>
    <p:sldId id="335" r:id="rId15"/>
    <p:sldId id="336" r:id="rId16"/>
    <p:sldId id="264" r:id="rId17"/>
    <p:sldId id="311" r:id="rId18"/>
    <p:sldId id="261" r:id="rId19"/>
    <p:sldId id="258" r:id="rId20"/>
    <p:sldId id="321" r:id="rId21"/>
    <p:sldId id="318" r:id="rId22"/>
    <p:sldId id="322" r:id="rId23"/>
    <p:sldId id="325" r:id="rId24"/>
    <p:sldId id="326" r:id="rId25"/>
    <p:sldId id="267" r:id="rId26"/>
    <p:sldId id="332" r:id="rId27"/>
    <p:sldId id="306" r:id="rId28"/>
    <p:sldId id="323" r:id="rId29"/>
    <p:sldId id="324" r:id="rId30"/>
    <p:sldId id="327" r:id="rId31"/>
    <p:sldId id="330" r:id="rId32"/>
    <p:sldId id="331" r:id="rId33"/>
    <p:sldId id="301" r:id="rId34"/>
    <p:sldId id="305" r:id="rId35"/>
    <p:sldId id="287" r:id="rId36"/>
    <p:sldId id="260" r:id="rId37"/>
    <p:sldId id="284" r:id="rId38"/>
    <p:sldId id="285" r:id="rId39"/>
    <p:sldId id="319" r:id="rId40"/>
    <p:sldId id="314" r:id="rId41"/>
    <p:sldId id="310" r:id="rId42"/>
    <p:sldId id="268" r:id="rId43"/>
    <p:sldId id="313" r:id="rId44"/>
    <p:sldId id="274" r:id="rId45"/>
    <p:sldId id="273" r:id="rId46"/>
    <p:sldId id="272" r:id="rId47"/>
    <p:sldId id="275" r:id="rId48"/>
    <p:sldId id="281" r:id="rId49"/>
    <p:sldId id="276" r:id="rId50"/>
    <p:sldId id="277" r:id="rId51"/>
    <p:sldId id="278" r:id="rId52"/>
    <p:sldId id="280" r:id="rId53"/>
    <p:sldId id="282" r:id="rId54"/>
    <p:sldId id="270" r:id="rId55"/>
    <p:sldId id="288" r:id="rId56"/>
    <p:sldId id="299" r:id="rId57"/>
    <p:sldId id="295" r:id="rId58"/>
    <p:sldId id="298" r:id="rId59"/>
    <p:sldId id="297" r:id="rId60"/>
    <p:sldId id="269" r:id="rId61"/>
    <p:sldId id="262" r:id="rId62"/>
    <p:sldId id="263" r:id="rId63"/>
    <p:sldId id="286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747"/>
    <a:srgbClr val="00745E"/>
    <a:srgbClr val="00FFCC"/>
    <a:srgbClr val="0C0C0C"/>
    <a:srgbClr val="D2A5EA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1" autoAdjust="0"/>
    <p:restoredTop sz="93946" autoAdjust="0"/>
  </p:normalViewPr>
  <p:slideViewPr>
    <p:cSldViewPr snapToGrid="0" showGuides="1">
      <p:cViewPr varScale="1">
        <p:scale>
          <a:sx n="104" d="100"/>
          <a:sy n="104" d="100"/>
        </p:scale>
        <p:origin x="7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유사 컨텐츠의 문제점 대처 평가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A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인터넷에서</a:t>
            </a:r>
            <a:r>
              <a:rPr lang="ko-KR" altLang="en-US" baseline="0" dirty="0"/>
              <a:t> 팀원 </a:t>
            </a:r>
            <a:r>
              <a:rPr lang="ko-KR" altLang="en-US" dirty="0"/>
              <a:t>모집을 시도하는 사람들의 구성비 </a:t>
            </a:r>
            <a:r>
              <a:rPr lang="ko-KR" altLang="en-US" dirty="0" err="1"/>
              <a:t>입니당</a:t>
            </a:r>
            <a:endParaRPr lang="en-US" altLang="ko-KR" dirty="0"/>
          </a:p>
          <a:p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en-US" altLang="ko-KR" dirty="0"/>
          </a:p>
          <a:p>
            <a:r>
              <a:rPr lang="ko-KR" altLang="en-US" dirty="0" err="1"/>
              <a:t>얘들한테</a:t>
            </a:r>
            <a:r>
              <a:rPr lang="ko-KR" altLang="en-US" dirty="0"/>
              <a:t> </a:t>
            </a:r>
            <a:r>
              <a:rPr lang="en-US" altLang="ko-KR" dirty="0"/>
              <a:t>FGI </a:t>
            </a:r>
            <a:r>
              <a:rPr lang="ko-KR" altLang="en-US" dirty="0"/>
              <a:t>걸어보자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개발자는 </a:t>
            </a:r>
            <a:r>
              <a:rPr lang="ko-KR" altLang="en-US" dirty="0"/>
              <a:t>이런 </a:t>
            </a:r>
            <a:r>
              <a:rPr lang="en-US" altLang="ko-KR" dirty="0"/>
              <a:t>UI</a:t>
            </a:r>
            <a:r>
              <a:rPr lang="ko-KR" altLang="en-US" dirty="0"/>
              <a:t>디자인에 익숙하다</a:t>
            </a:r>
            <a:endParaRPr lang="en-US" altLang="ko-KR" dirty="0"/>
          </a:p>
          <a:p>
            <a:r>
              <a:rPr lang="ko-KR" altLang="en-US" dirty="0"/>
              <a:t>익숙하게 적응할</a:t>
            </a:r>
            <a:r>
              <a:rPr lang="ko-KR" altLang="en-US" baseline="0" dirty="0"/>
              <a:t> 수 있게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 </a:t>
            </a:r>
            <a:r>
              <a:rPr lang="ko-KR" altLang="en-US" dirty="0" err="1"/>
              <a:t>이런거</a:t>
            </a:r>
            <a:r>
              <a:rPr lang="ko-KR" altLang="en-US" dirty="0"/>
              <a:t> </a:t>
            </a:r>
            <a:r>
              <a:rPr lang="ko-KR" altLang="en-US" dirty="0" err="1"/>
              <a:t>좋아하실거같아요</a:t>
            </a:r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만들어놓은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 이라고 생각하면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됩니당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그림자를 이용할 수 있는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#121212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배경으로 쓰는 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75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사용자가 되어서 한번 사용 예시를 들어봅시다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5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안되니까</a:t>
            </a:r>
            <a:r>
              <a:rPr lang="en-US" altLang="ko-KR" dirty="0"/>
              <a:t>(</a:t>
            </a:r>
            <a:r>
              <a:rPr lang="ko-KR" altLang="en-US" dirty="0"/>
              <a:t>불편하니까</a:t>
            </a:r>
            <a:r>
              <a:rPr lang="en-US" altLang="ko-KR" dirty="0"/>
              <a:t>)=&gt;</a:t>
            </a:r>
            <a:r>
              <a:rPr lang="ko-KR" altLang="en-US" dirty="0"/>
              <a:t>이걸 이제 알아보러 갑시다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9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완성본</a:t>
            </a:r>
            <a:r>
              <a:rPr lang="ko-KR" altLang="en-US" dirty="0"/>
              <a:t> 내놔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01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52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마케팅하고 </a:t>
            </a:r>
            <a:r>
              <a:rPr lang="ko-KR" altLang="en-US" dirty="0" err="1"/>
              <a:t>팔거에요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사람들은 이걸 원하는구나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수요조사 </a:t>
            </a:r>
            <a:r>
              <a:rPr lang="en-US" altLang="ko-KR" dirty="0"/>
              <a:t>=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이런 데이터가 나오는 그래프</a:t>
            </a:r>
            <a:r>
              <a:rPr lang="en-US" altLang="ko-KR" baseline="0" dirty="0"/>
              <a:t>(</a:t>
            </a:r>
            <a:r>
              <a:rPr lang="en-US" altLang="ko-KR" dirty="0"/>
              <a:t>N</a:t>
            </a:r>
            <a:r>
              <a:rPr lang="ko-KR" altLang="en-US" dirty="0"/>
              <a:t>명 대상 이런 질문</a:t>
            </a:r>
            <a:r>
              <a:rPr lang="en-US" altLang="ko-KR" dirty="0"/>
              <a:t>-&gt; n1</a:t>
            </a:r>
            <a:r>
              <a:rPr lang="ko-KR" altLang="en-US" dirty="0"/>
              <a:t>명은 대답</a:t>
            </a:r>
            <a:r>
              <a:rPr lang="en-US" altLang="ko-KR" dirty="0"/>
              <a:t>1, n2</a:t>
            </a:r>
            <a:r>
              <a:rPr lang="ko-KR" altLang="en-US" dirty="0"/>
              <a:t>명은 대답</a:t>
            </a:r>
            <a:r>
              <a:rPr lang="en-US" altLang="ko-KR" dirty="0"/>
              <a:t>2)</a:t>
            </a:r>
            <a:endParaRPr lang="en-US" altLang="ko-KR" baseline="0" dirty="0"/>
          </a:p>
          <a:p>
            <a:r>
              <a:rPr lang="ko-KR" altLang="en-US" baseline="0" dirty="0"/>
              <a:t>수요조사 그래프 중에서 대답</a:t>
            </a:r>
            <a:r>
              <a:rPr lang="en-US" altLang="ko-KR" baseline="0" dirty="0"/>
              <a:t>1</a:t>
            </a:r>
            <a:r>
              <a:rPr lang="ko-KR" altLang="en-US" baseline="0" dirty="0"/>
              <a:t>을 한 사람들을 대상으로 인터뷰를 하는 행위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그게 </a:t>
            </a:r>
            <a:r>
              <a:rPr lang="en-US" altLang="ko-KR" baseline="0" dirty="0"/>
              <a:t>FGI</a:t>
            </a:r>
            <a:r>
              <a:rPr lang="ko-KR" altLang="en-US" baseline="0" dirty="0"/>
              <a:t>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이말이야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62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앱들은 이걸 제공을 못하고 있구나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54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상세히 알아보자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7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해결을 못 </a:t>
            </a:r>
            <a:r>
              <a:rPr lang="ko-KR" altLang="en-US" dirty="0" err="1"/>
              <a:t>했을까여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공모전 팀원 모집에 집중하는 앱은 없는가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진정 사람들이 원하는게 뭔가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해결책 제시를 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개발로 집중해서 이런 이득을 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79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간략화 해라 이 페이지 전체를</a:t>
            </a:r>
            <a:endParaRPr lang="en-US" altLang="ko-KR" dirty="0"/>
          </a:p>
          <a:p>
            <a:r>
              <a:rPr lang="ko-KR" altLang="en-US" dirty="0"/>
              <a:t>필터 </a:t>
            </a:r>
            <a:r>
              <a:rPr lang="en-US" altLang="ko-KR" dirty="0"/>
              <a:t>=&gt; </a:t>
            </a:r>
            <a:r>
              <a:rPr lang="ko-KR" altLang="en-US" dirty="0"/>
              <a:t>개발 공모전에 집중했기 때문에 제대로 사용할 수 있는 기능의 대표적인 예시</a:t>
            </a:r>
            <a:endParaRPr lang="en-US" altLang="ko-KR" dirty="0"/>
          </a:p>
          <a:p>
            <a:r>
              <a:rPr lang="ko-KR" altLang="en-US" dirty="0" err="1"/>
              <a:t>포폴</a:t>
            </a:r>
            <a:r>
              <a:rPr lang="ko-KR" altLang="en-US" dirty="0"/>
              <a:t> </a:t>
            </a:r>
            <a:r>
              <a:rPr lang="ko-KR" altLang="en-US" dirty="0" err="1"/>
              <a:t>공유기능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알바 구인구직 앱</a:t>
            </a:r>
            <a:r>
              <a:rPr lang="ko-KR" altLang="en-US" baseline="0" dirty="0"/>
              <a:t> 이력서에서 따온 기능</a:t>
            </a:r>
            <a:endParaRPr lang="en-US" altLang="ko-KR" baseline="0" dirty="0"/>
          </a:p>
          <a:p>
            <a:r>
              <a:rPr lang="ko-KR" altLang="en-US" baseline="0" dirty="0"/>
              <a:t>개인 맞춤 추천 기능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자신을 </a:t>
            </a:r>
            <a:r>
              <a:rPr lang="en-US" altLang="ko-KR" baseline="0" dirty="0"/>
              <a:t>‘C#</a:t>
            </a:r>
            <a:r>
              <a:rPr lang="ko-KR" altLang="en-US" baseline="0" dirty="0"/>
              <a:t>에 자신 있는 프로그래머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로 설정해두면 그에 맞는 팀의 구인광고를 띄워주는 형식</a:t>
            </a:r>
            <a:endParaRPr lang="en-US" altLang="ko-KR" baseline="0" dirty="0"/>
          </a:p>
          <a:p>
            <a:r>
              <a:rPr lang="ko-KR" altLang="en-US" baseline="0" dirty="0"/>
              <a:t>상호 연락 수단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가입신청을 하기 전 팀장에게 추가적으로 질문할 사항이 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간에 소통을 위한 쪽지 기능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쓸 거 같아요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028779" y="2705725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713376" y="3923587"/>
            <a:ext cx="30700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개발을 게임처럼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3939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</a:t>
            </a:r>
            <a:r>
              <a:rPr lang="ko-KR" altLang="en-US" sz="4000" b="1" dirty="0">
                <a:solidFill>
                  <a:schemeClr val="bg1"/>
                </a:solidFill>
              </a:rPr>
              <a:t>선택과 집중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모집에 집중하자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505401" y="1854925"/>
            <a:ext cx="2195412" cy="4963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필터 기능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21909" y="1763485"/>
            <a:ext cx="3375424" cy="43368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 공모전으로 한정했을 때 해결되더라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45651" y="1763485"/>
            <a:ext cx="3375424" cy="43368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이게 불편했는데</a:t>
            </a:r>
          </a:p>
        </p:txBody>
      </p:sp>
    </p:spTree>
    <p:extLst>
      <p:ext uri="{BB962C8B-B14F-4D97-AF65-F5344CB8AC3E}">
        <p14:creationId xmlns:p14="http://schemas.microsoft.com/office/powerpoint/2010/main" val="36716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12" y="1229189"/>
            <a:ext cx="7197725" cy="52310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그동안 불편했던 여러 문제점들이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</a:rPr>
              <a:t>개발 공모전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이라는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작은 규모로 집중하자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해결할 방법이 보이기 시작했다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1. </a:t>
            </a:r>
            <a:r>
              <a:rPr lang="ko-KR" altLang="en-US" sz="2400" dirty="0">
                <a:solidFill>
                  <a:srgbClr val="FF0000"/>
                </a:solidFill>
              </a:rPr>
              <a:t>게시글 필터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참가하고 싶은 </a:t>
            </a:r>
            <a:r>
              <a:rPr lang="ko-KR" altLang="en-US" sz="2000" dirty="0">
                <a:solidFill>
                  <a:srgbClr val="00B050"/>
                </a:solidFill>
              </a:rPr>
              <a:t>공모전</a:t>
            </a:r>
            <a:r>
              <a:rPr lang="ko-KR" altLang="en-US" sz="1600" dirty="0">
                <a:solidFill>
                  <a:schemeClr val="tx1"/>
                </a:solidFill>
              </a:rPr>
              <a:t>이나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프로그래머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아티스트 같은 </a:t>
            </a:r>
            <a:r>
              <a:rPr lang="ko-KR" altLang="en-US" sz="2000" dirty="0" err="1">
                <a:solidFill>
                  <a:srgbClr val="00B050"/>
                </a:solidFill>
              </a:rPr>
              <a:t>역할군</a:t>
            </a:r>
            <a:r>
              <a:rPr lang="ko-KR" altLang="en-US" sz="1600" dirty="0" err="1">
                <a:solidFill>
                  <a:schemeClr val="tx1"/>
                </a:solidFill>
              </a:rPr>
              <a:t>으로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모집 글을 </a:t>
            </a:r>
            <a:r>
              <a:rPr lang="ko-KR" altLang="en-US" sz="2000" dirty="0" err="1">
                <a:solidFill>
                  <a:srgbClr val="00B050"/>
                </a:solidFill>
              </a:rPr>
              <a:t>필터링</a:t>
            </a:r>
            <a:r>
              <a:rPr lang="ko-KR" altLang="en-US" sz="1600" dirty="0">
                <a:solidFill>
                  <a:schemeClr val="tx1"/>
                </a:solidFill>
              </a:rPr>
              <a:t> 할 수 있다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413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2. </a:t>
            </a:r>
            <a:r>
              <a:rPr lang="ko-KR" altLang="en-US" sz="2400" dirty="0">
                <a:solidFill>
                  <a:srgbClr val="FF0000"/>
                </a:solidFill>
              </a:rPr>
              <a:t>포트폴리오 공유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개인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저장</a:t>
            </a:r>
            <a:r>
              <a:rPr lang="ko-KR" altLang="en-US" sz="1600" dirty="0">
                <a:solidFill>
                  <a:prstClr val="black"/>
                </a:solidFill>
              </a:rPr>
              <a:t>해두고</a:t>
            </a:r>
            <a:r>
              <a:rPr lang="en-US" altLang="ko-KR" sz="1600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저장한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이력서처럼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팀에 가입을 신청할 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팀장에게 공유</a:t>
            </a:r>
            <a:r>
              <a:rPr lang="ko-KR" altLang="en-US" sz="1600" dirty="0">
                <a:solidFill>
                  <a:prstClr val="black"/>
                </a:solidFill>
              </a:rPr>
              <a:t>할 수 있다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3582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3. </a:t>
            </a:r>
            <a:r>
              <a:rPr lang="ko-KR" altLang="en-US" sz="2400" dirty="0">
                <a:solidFill>
                  <a:srgbClr val="FF0000"/>
                </a:solidFill>
              </a:rPr>
              <a:t>개인 맞춤 추천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사용자 설정</a:t>
            </a:r>
            <a:r>
              <a:rPr lang="ko-KR" altLang="en-US" sz="1600" dirty="0">
                <a:solidFill>
                  <a:prstClr val="black"/>
                </a:solidFill>
              </a:rPr>
              <a:t>을 기반으로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사용자의 </a:t>
            </a:r>
            <a:r>
              <a:rPr lang="ko-KR" altLang="en-US" sz="2000" dirty="0">
                <a:solidFill>
                  <a:srgbClr val="00B050"/>
                </a:solidFill>
              </a:rPr>
              <a:t>역할군</a:t>
            </a:r>
            <a:r>
              <a:rPr lang="ko-KR" altLang="en-US" sz="1600" dirty="0">
                <a:solidFill>
                  <a:prstClr val="black"/>
                </a:solidFill>
              </a:rPr>
              <a:t>을 필요로 하는 팀을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자동으로 구별</a:t>
            </a:r>
            <a:r>
              <a:rPr lang="ko-KR" altLang="en-US" sz="1600" dirty="0">
                <a:solidFill>
                  <a:prstClr val="black"/>
                </a:solidFill>
              </a:rPr>
              <a:t>하여 알림을 띄워준다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2412" y="1048215"/>
            <a:ext cx="432962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4. </a:t>
            </a:r>
            <a:r>
              <a:rPr lang="ko-KR" altLang="en-US" sz="2400" dirty="0">
                <a:solidFill>
                  <a:srgbClr val="FF0000"/>
                </a:solidFill>
              </a:rPr>
              <a:t>상호 연락 수단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간단한 연락</a:t>
            </a:r>
            <a:r>
              <a:rPr lang="ko-KR" altLang="en-US" sz="1600" dirty="0">
                <a:solidFill>
                  <a:prstClr val="black"/>
                </a:solidFill>
              </a:rPr>
              <a:t>을 주고 받을 수 있는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srgbClr val="00B050"/>
                </a:solidFill>
              </a:rPr>
              <a:t>쪽지</a:t>
            </a:r>
            <a:r>
              <a:rPr lang="ko-KR" altLang="en-US" sz="1600" dirty="0">
                <a:solidFill>
                  <a:prstClr val="black"/>
                </a:solidFill>
              </a:rPr>
              <a:t> 기능이다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51244" y="1048215"/>
            <a:ext cx="4340797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5. </a:t>
            </a:r>
            <a:r>
              <a:rPr lang="ko-KR" altLang="en-US" sz="2400" dirty="0">
                <a:solidFill>
                  <a:srgbClr val="FF0000"/>
                </a:solidFill>
              </a:rPr>
              <a:t>팀 관리 기능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파티에 </a:t>
            </a:r>
            <a:r>
              <a:rPr lang="ko-KR" altLang="en-US" sz="2000" dirty="0">
                <a:solidFill>
                  <a:srgbClr val="00B050"/>
                </a:solidFill>
              </a:rPr>
              <a:t>팀원을 추가</a:t>
            </a:r>
            <a:r>
              <a:rPr lang="en-US" altLang="ko-KR" sz="2000" dirty="0">
                <a:solidFill>
                  <a:srgbClr val="00B050"/>
                </a:solidFill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</a:rPr>
              <a:t>제외</a:t>
            </a:r>
            <a:r>
              <a:rPr lang="ko-KR" altLang="en-US" sz="1600" dirty="0">
                <a:solidFill>
                  <a:prstClr val="black"/>
                </a:solidFill>
              </a:rPr>
              <a:t>하고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다른 파티로 팀원을 </a:t>
            </a:r>
            <a:r>
              <a:rPr lang="ko-KR" altLang="en-US" sz="2000" dirty="0">
                <a:solidFill>
                  <a:srgbClr val="00B050"/>
                </a:solidFill>
              </a:rPr>
              <a:t>이동</a:t>
            </a:r>
            <a:r>
              <a:rPr lang="ko-KR" altLang="en-US" sz="1600" dirty="0">
                <a:solidFill>
                  <a:prstClr val="black"/>
                </a:solidFill>
              </a:rPr>
              <a:t>시키거나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여러 개의 공모전을 진행하는 등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팀과 팀원을 관리</a:t>
            </a:r>
            <a:r>
              <a:rPr lang="ko-KR" altLang="en-US" sz="1600" dirty="0">
                <a:solidFill>
                  <a:prstClr val="black"/>
                </a:solidFill>
              </a:rPr>
              <a:t>하는 기능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/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818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선호도가 낮은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인터넷을 활용한 모집 방식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GIGDC 2016~2023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참가 팀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251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명 대상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설문조사</a:t>
              </a:r>
              <a:endParaRPr lang="en-US" altLang="ko-KR" sz="1000" dirty="0">
                <a:solidFill>
                  <a:prstClr val="white">
                    <a:lumMod val="65000"/>
                  </a:prstClr>
                </a:solidFill>
                <a:latin typeface="-apple-system"/>
                <a:ea typeface="D2Coding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그런 설문조사는 없습니다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7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인터넷으로 팀원을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모집하지 않는 사람들</a:t>
            </a:r>
          </a:p>
        </p:txBody>
      </p:sp>
    </p:spTree>
    <p:extLst>
      <p:ext uri="{BB962C8B-B14F-4D97-AF65-F5344CB8AC3E}">
        <p14:creationId xmlns:p14="http://schemas.microsoft.com/office/powerpoint/2010/main" val="2959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8" y="6279474"/>
            <a:ext cx="35371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325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10 ~ 20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대 개발자가 </a:t>
            </a:r>
            <a:endParaRPr lang="en-US" altLang="ko-KR" sz="2800" spc="-150" dirty="0">
              <a:solidFill>
                <a:srgbClr val="002FC1">
                  <a:lumMod val="60000"/>
                  <a:lumOff val="40000"/>
                </a:srgbClr>
              </a:solidFill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1931375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129371" y="17675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1898544" y="280717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출시를 목적으로 하는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129374" y="40086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공모전에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참가하는</a:t>
            </a:r>
            <a:r>
              <a:rPr lang="en-US" altLang="ko-KR" dirty="0">
                <a:solidFill>
                  <a:schemeClr val="bg1"/>
                </a:solidFill>
              </a:rPr>
              <a:t> 10~20</a:t>
            </a:r>
            <a:r>
              <a:rPr lang="ko-KR" altLang="en-US" dirty="0">
                <a:solidFill>
                  <a:schemeClr val="bg1"/>
                </a:solidFill>
              </a:rPr>
              <a:t>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개발자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576110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89562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공모전에 참가하는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어두운 테마</a:t>
            </a:r>
            <a:r>
              <a:rPr lang="en-US" altLang="ko-KR" dirty="0"/>
              <a:t>(</a:t>
            </a:r>
            <a:r>
              <a:rPr lang="ko-KR" altLang="en-US" dirty="0" err="1"/>
              <a:t>다크</a:t>
            </a:r>
            <a:r>
              <a:rPr lang="ko-KR" altLang="en-US" dirty="0"/>
              <a:t> 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09" y="1845731"/>
            <a:ext cx="3146353" cy="1763651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사운드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76991" y="3042004"/>
            <a:ext cx="3088922" cy="3088922"/>
            <a:chOff x="3476625" y="3067156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1"/>
                </a:solidFill>
              </a:rPr>
              <a:t>-</a:t>
            </a:r>
            <a:r>
              <a:rPr lang="ko-KR" altLang="en-US" sz="2000" spc="600" dirty="0" err="1">
                <a:solidFill>
                  <a:schemeClr val="bg1"/>
                </a:solidFill>
              </a:rPr>
              <a:t>다크</a:t>
            </a:r>
            <a:r>
              <a:rPr lang="ko-KR" altLang="en-US" sz="2000" spc="600" dirty="0">
                <a:solidFill>
                  <a:schemeClr val="bg1"/>
                </a:solidFill>
              </a:rPr>
              <a:t> 모드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994669" y="215467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더 빠르고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편리하게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5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074189"/>
            <a:ext cx="114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 식 팀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351187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212687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1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“GIGDC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529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GIGDC 2025 (D-30)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만드는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파티의 이름을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이름 설정 단계 </a:t>
            </a:r>
            <a:r>
              <a:rPr lang="en-US" altLang="ko-KR" sz="1050" dirty="0">
                <a:solidFill>
                  <a:schemeClr val="bg1"/>
                </a:solidFill>
              </a:rPr>
              <a:t>2/6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3824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45E"/>
                </a:solidFill>
              </a:rPr>
              <a:t>여기에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0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FFCC"/>
                </a:solidFill>
              </a:rPr>
              <a:t>+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모집할 인원을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추가해주세요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프로그래머가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81088" y="3429000"/>
            <a:ext cx="1813249" cy="57383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401771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1166433" y="264135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rgbClr val="00FFCC"/>
                </a:solidFill>
              </a:rPr>
              <a:t>유니티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42F55A-3B19-129A-DCEB-0856BC3FD06C}"/>
              </a:ext>
            </a:extLst>
          </p:cNvPr>
          <p:cNvSpPr/>
          <p:nvPr/>
        </p:nvSpPr>
        <p:spPr>
          <a:xfrm>
            <a:off x="256743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noFill/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유니티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엔진을 사용하는 프로그래머를 구해봅시다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다음 단계로 넘어갈 수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8" grpId="0"/>
      <p:bldP spid="36" grpId="0" animBg="1"/>
      <p:bldP spid="42" grpId="0" animBg="1"/>
      <p:bldP spid="41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199799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384016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1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CE9E5BF-B58C-44FB-BBA0-F7EFD8B9F9B1}"/>
              </a:ext>
            </a:extLst>
          </p:cNvPr>
          <p:cNvGrpSpPr/>
          <p:nvPr/>
        </p:nvGrpSpPr>
        <p:grpSpPr>
          <a:xfrm>
            <a:off x="1603107" y="932795"/>
            <a:ext cx="3240752" cy="5475684"/>
            <a:chOff x="1624766" y="1072754"/>
            <a:chExt cx="3240752" cy="5475684"/>
          </a:xfrm>
        </p:grpSpPr>
        <p:grpSp>
          <p:nvGrpSpPr>
            <p:cNvPr id="8" name="그룹 7"/>
            <p:cNvGrpSpPr/>
            <p:nvPr/>
          </p:nvGrpSpPr>
          <p:grpSpPr>
            <a:xfrm>
              <a:off x="1624766" y="1072754"/>
              <a:ext cx="3240752" cy="5475684"/>
              <a:chOff x="1624766" y="1072754"/>
              <a:chExt cx="3240752" cy="54756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24766" y="1072754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148642" y="3960637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ID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48642" y="4450072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PW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2496218" y="1997477"/>
                <a:ext cx="1506624" cy="1506622"/>
              </a:xfrm>
              <a:prstGeom prst="ellipse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624766" y="6141156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이등변 삼각형 25"/>
              <p:cNvSpPr/>
              <p:nvPr/>
            </p:nvSpPr>
            <p:spPr>
              <a:xfrm rot="16200000">
                <a:off x="4075511" y="6264238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3150064" y="6246167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 rot="5400000">
                <a:off x="2217744" y="6257627"/>
                <a:ext cx="196578" cy="173658"/>
                <a:chOff x="4860924" y="6330259"/>
                <a:chExt cx="233364" cy="206155"/>
              </a:xfrm>
              <a:solidFill>
                <a:schemeClr val="bg1"/>
              </a:solidFill>
            </p:grpSpPr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4860925" y="6330259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4860924" y="6408694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4860925" y="6490695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직사각형 31"/>
              <p:cNvSpPr/>
              <p:nvPr/>
            </p:nvSpPr>
            <p:spPr>
              <a:xfrm>
                <a:off x="2697564" y="4957199"/>
                <a:ext cx="1101578" cy="36854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257780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434455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고객센터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346430" y="2519954"/>
              <a:ext cx="1797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00FFCC"/>
                  </a:solidFill>
                </a:rPr>
                <a:t>DevRaid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7DE3DEB-311B-2AC2-C367-60796E2DF822}"/>
              </a:ext>
            </a:extLst>
          </p:cNvPr>
          <p:cNvGrpSpPr/>
          <p:nvPr/>
        </p:nvGrpSpPr>
        <p:grpSpPr>
          <a:xfrm>
            <a:off x="5585811" y="932795"/>
            <a:ext cx="3240752" cy="5475684"/>
            <a:chOff x="5781436" y="613169"/>
            <a:chExt cx="3240752" cy="547568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8D19C74-D1DB-BB0E-0DEF-0EB366919B5B}"/>
                </a:ext>
              </a:extLst>
            </p:cNvPr>
            <p:cNvGrpSpPr/>
            <p:nvPr/>
          </p:nvGrpSpPr>
          <p:grpSpPr>
            <a:xfrm>
              <a:off x="5781436" y="613169"/>
              <a:ext cx="3240752" cy="5475684"/>
              <a:chOff x="5715311" y="932795"/>
              <a:chExt cx="3240752" cy="5475684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118EB1A-4F38-8C57-E03A-0A848F899516}"/>
                  </a:ext>
                </a:extLst>
              </p:cNvPr>
              <p:cNvGrpSpPr/>
              <p:nvPr/>
            </p:nvGrpSpPr>
            <p:grpSpPr>
              <a:xfrm>
                <a:off x="5715311" y="932795"/>
                <a:ext cx="3240752" cy="5475684"/>
                <a:chOff x="5715311" y="932795"/>
                <a:chExt cx="3240752" cy="547568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B70A065-49B6-47EC-17D1-AFB91FA2C15B}"/>
                    </a:ext>
                  </a:extLst>
                </p:cNvPr>
                <p:cNvGrpSpPr/>
                <p:nvPr/>
              </p:nvGrpSpPr>
              <p:grpSpPr>
                <a:xfrm>
                  <a:off x="5715311" y="932795"/>
                  <a:ext cx="3240752" cy="5475684"/>
                  <a:chOff x="7979048" y="1072754"/>
                  <a:chExt cx="3240752" cy="5475684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4082455-BA3D-41C3-CEF6-74633A777F60}"/>
                      </a:ext>
                    </a:extLst>
                  </p:cNvPr>
                  <p:cNvGrpSpPr/>
                  <p:nvPr/>
                </p:nvGrpSpPr>
                <p:grpSpPr>
                  <a:xfrm>
                    <a:off x="7979048" y="1072754"/>
                    <a:ext cx="3240752" cy="5475684"/>
                    <a:chOff x="1624766" y="1072754"/>
                    <a:chExt cx="3240752" cy="5475684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57822B75-C7A1-0F39-5F83-C4C9DF64D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1072754"/>
                      <a:ext cx="3240752" cy="50907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6BF0E9F2-1E50-A001-D5F8-77BAE35D7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881068"/>
                      <a:ext cx="2739630" cy="1729879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FFCC"/>
                          </a:solidFill>
                        </a:rPr>
                        <a:t>팀 모집</a:t>
                      </a: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9E2379C9-875C-3163-9E26-69F1A43C7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6141156"/>
                      <a:ext cx="3240752" cy="40728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이등변 삼각형 15">
                      <a:extLst>
                        <a:ext uri="{FF2B5EF4-FFF2-40B4-BE49-F238E27FC236}">
                          <a16:creationId xmlns:a16="http://schemas.microsoft.com/office/drawing/2014/main" id="{AF2A3D45-F65C-1A08-60ED-05482594D3E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75511" y="6264238"/>
                      <a:ext cx="189687" cy="163523"/>
                    </a:xfrm>
                    <a:prstGeom prst="triangl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모서리가 둥근 직사각형 26">
                      <a:extLst>
                        <a:ext uri="{FF2B5EF4-FFF2-40B4-BE49-F238E27FC236}">
                          <a16:creationId xmlns:a16="http://schemas.microsoft.com/office/drawing/2014/main" id="{DB8A16A6-5F81-7D4D-0242-9B6741744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0064" y="6246167"/>
                      <a:ext cx="196577" cy="196577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292B47B-DB09-E0C3-F681-804E165BF437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217744" y="6257627"/>
                      <a:ext cx="196578" cy="173658"/>
                      <a:chOff x="4860924" y="6330259"/>
                      <a:chExt cx="233364" cy="206155"/>
                    </a:xfrm>
                    <a:solidFill>
                      <a:schemeClr val="bg1"/>
                    </a:solidFill>
                  </p:grpSpPr>
                  <p:sp>
                    <p:nvSpPr>
                      <p:cNvPr id="36" name="모서리가 둥근 직사각형 28">
                        <a:extLst>
                          <a:ext uri="{FF2B5EF4-FFF2-40B4-BE49-F238E27FC236}">
                            <a16:creationId xmlns:a16="http://schemas.microsoft.com/office/drawing/2014/main" id="{0DFBFC1C-4699-F6F0-1AF7-65688CAC1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330259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모서리가 둥근 직사각형 29">
                        <a:extLst>
                          <a:ext uri="{FF2B5EF4-FFF2-40B4-BE49-F238E27FC236}">
                            <a16:creationId xmlns:a16="http://schemas.microsoft.com/office/drawing/2014/main" id="{C10723B9-7CA5-025F-B248-A0A5557FD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4" y="6408694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모서리가 둥근 직사각형 30">
                        <a:extLst>
                          <a:ext uri="{FF2B5EF4-FFF2-40B4-BE49-F238E27FC236}">
                            <a16:creationId xmlns:a16="http://schemas.microsoft.com/office/drawing/2014/main" id="{F2E4887B-C3F5-C0B6-7D73-3E3E74DA6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490695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31DD6D8A-0C05-40F8-3976-067BFFD1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7780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B264E9E8-AF4A-29FF-6240-924B21EA5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4455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D39BA412-06BA-77A4-CE8E-B22D95E3A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5"/>
                      <a:ext cx="2739630" cy="26551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5836294-E850-A41E-849E-A83B87726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4"/>
                      <a:ext cx="256334" cy="2638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D07E892-76E9-3046-CEFA-40EE95B459C7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346" y="1220482"/>
                    <a:ext cx="125365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FFCC"/>
                        </a:solidFill>
                        <a:effectLst/>
                        <a:uLnTx/>
                        <a:uFillTx/>
                        <a:latin typeface="D2Coding"/>
                        <a:ea typeface="D2Coding"/>
                        <a:cs typeface="+mn-cs"/>
                      </a:rPr>
                      <a:t>파티 찾기</a:t>
                    </a:r>
                  </a:p>
                </p:txBody>
              </p:sp>
            </p:grpSp>
            <p:pic>
              <p:nvPicPr>
                <p:cNvPr id="57" name="그래픽 56" descr="벨소리 단색으로 채워진">
                  <a:extLst>
                    <a:ext uri="{FF2B5EF4-FFF2-40B4-BE49-F238E27FC236}">
                      <a16:creationId xmlns:a16="http://schemas.microsoft.com/office/drawing/2014/main" id="{6FA5BF5D-D9AE-13AC-E709-E29ABBD6B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5872" y="1111314"/>
                  <a:ext cx="244854" cy="244854"/>
                </a:xfrm>
                <a:prstGeom prst="rect">
                  <a:avLst/>
                </a:prstGeom>
              </p:spPr>
            </p:pic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6E8EA3C-93DD-490D-5FBF-9A890A64A14A}"/>
                  </a:ext>
                </a:extLst>
              </p:cNvPr>
              <p:cNvSpPr/>
              <p:nvPr/>
            </p:nvSpPr>
            <p:spPr>
              <a:xfrm>
                <a:off x="6083536" y="1127773"/>
                <a:ext cx="130554" cy="130554"/>
              </a:xfrm>
              <a:prstGeom prst="ellipse">
                <a:avLst/>
              </a:prstGeom>
              <a:solidFill>
                <a:srgbClr val="F9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</p:grpSp>
        <p:pic>
          <p:nvPicPr>
            <p:cNvPr id="65" name="그래픽 64" descr="돋보기 단색으로 채워진">
              <a:extLst>
                <a:ext uri="{FF2B5EF4-FFF2-40B4-BE49-F238E27FC236}">
                  <a16:creationId xmlns:a16="http://schemas.microsoft.com/office/drawing/2014/main" id="{A04CCF5A-0ED0-323E-EA63-06A04A44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5477" y="782029"/>
              <a:ext cx="254512" cy="25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제공하죠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1727F-B3EC-22B1-4EC6-D3D1EEB6DA4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A65F3-50B9-85E6-3D1F-B0BA9EA0C786}"/>
              </a:ext>
            </a:extLst>
          </p:cNvPr>
          <p:cNvSpPr txBox="1"/>
          <p:nvPr/>
        </p:nvSpPr>
        <p:spPr>
          <a:xfrm>
            <a:off x="4657149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향후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출시 이후 어떻게 할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</a:rPr>
              <a:t>ㅇㅇ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801426" y="2684544"/>
            <a:ext cx="258917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게임</a:t>
            </a:r>
            <a:r>
              <a:rPr lang="en-US" altLang="ko-KR" sz="1500" b="1" dirty="0">
                <a:solidFill>
                  <a:schemeClr val="bg1"/>
                </a:solidFill>
              </a:rPr>
              <a:t>/IT</a:t>
            </a:r>
            <a:r>
              <a:rPr lang="ko-KR" altLang="en-US" sz="1500" b="1" dirty="0">
                <a:solidFill>
                  <a:schemeClr val="bg1"/>
                </a:solidFill>
              </a:rPr>
              <a:t> 공모전 참가 현황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40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사용하는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온라인으로 개발 팀을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1" y="1587996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의 문제점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게시글 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포트폴리오 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팀 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</a:rPr>
                <a:t>게시글에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 개인 연락처를 노출시켜야 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필터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공유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개인 맞춤 추천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상호 연락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없어서 매번 확인하거나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유사 컨텐츠의 문제점 대처 평가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게시글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어느정도 보안했지만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1"/>
                </a:solidFill>
                <a:latin typeface="+mj-lt"/>
              </a:rPr>
              <a:t>온라인 게임 레이드 파티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를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+mj-lt"/>
              </a:rPr>
              <a:t>게임 공모전</a:t>
            </a:r>
            <a:r>
              <a:rPr lang="en-US" altLang="ko-KR" sz="4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+mj-lt"/>
              </a:rPr>
              <a:t>개발팀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을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만들어 본 적이 있나요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50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53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571813" y="15083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참가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모집한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온라인으로 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ko-KR" altLang="en-US" sz="3600" b="1" dirty="0">
                <a:solidFill>
                  <a:schemeClr val="bg1"/>
                </a:solidFill>
              </a:rPr>
              <a:t>온라인 모집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04181" y="1344791"/>
            <a:ext cx="3920169" cy="4465288"/>
            <a:chOff x="404181" y="1392416"/>
            <a:chExt cx="5551407" cy="4465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80C199-243B-2784-BC1B-E113C02E4C39}"/>
                </a:ext>
              </a:extLst>
            </p:cNvPr>
            <p:cNvSpPr/>
            <p:nvPr/>
          </p:nvSpPr>
          <p:spPr>
            <a:xfrm>
              <a:off x="404181" y="1392416"/>
              <a:ext cx="5551407" cy="446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13798A-17A9-8A51-520C-4027B820325A}"/>
                </a:ext>
              </a:extLst>
            </p:cNvPr>
            <p:cNvSpPr/>
            <p:nvPr/>
          </p:nvSpPr>
          <p:spPr>
            <a:xfrm>
              <a:off x="1135818" y="1602044"/>
              <a:ext cx="3994996" cy="757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9D3C3-5609-D7C1-272D-9E2854A20421}"/>
                </a:ext>
              </a:extLst>
            </p:cNvPr>
            <p:cNvSpPr txBox="1"/>
            <p:nvPr/>
          </p:nvSpPr>
          <p:spPr>
            <a:xfrm>
              <a:off x="1135818" y="1749844"/>
              <a:ext cx="399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spc="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60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“DevRaid” </a:t>
            </a:r>
            <a:r>
              <a:rPr lang="ko-KR" altLang="en-US" sz="1600" dirty="0">
                <a:solidFill>
                  <a:schemeClr val="bg1"/>
                </a:solidFill>
              </a:rPr>
              <a:t>개발팀 모집 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62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2877015"/>
            <a:ext cx="9698456" cy="1323439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 팀원 모집을 할 수 있는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앱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사이트가 없는 걸까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86" y="2571693"/>
            <a:ext cx="3937787" cy="2737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24" y="2612804"/>
            <a:ext cx="3838905" cy="265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1500103" y="5311460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팀원모집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게시판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6564200" y="530885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메인 화면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15231" y="2716567"/>
            <a:ext cx="7791634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/>
                </a:solidFill>
                <a:latin typeface="+mj-lt"/>
              </a:rPr>
              <a:t>어</a:t>
            </a:r>
            <a:r>
              <a:rPr lang="en-US" altLang="ko-KR" sz="5400" b="1" dirty="0">
                <a:solidFill>
                  <a:schemeClr val="tx1"/>
                </a:solidFill>
                <a:latin typeface="+mj-lt"/>
              </a:rPr>
              <a:t>? </a:t>
            </a:r>
            <a:r>
              <a:rPr lang="ko-KR" altLang="en-US" sz="5400" b="1" dirty="0">
                <a:solidFill>
                  <a:schemeClr val="tx1"/>
                </a:solidFill>
                <a:latin typeface="+mj-lt"/>
              </a:rPr>
              <a:t>이미 있네</a:t>
            </a:r>
            <a:r>
              <a:rPr lang="en-US" altLang="ko-KR" sz="5400" b="1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20000" decel="2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964099" y="2462667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어떤 문제점이 있을까</a:t>
            </a:r>
            <a:r>
              <a:rPr lang="en-US" altLang="ko-KR" sz="6000" b="1" dirty="0">
                <a:solidFill>
                  <a:schemeClr val="bg1"/>
                </a:solidFill>
              </a:rPr>
              <a:t>?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◀실제 운영중인 공모전 관련 사이트 화면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모집 글을 골라볼 수 없다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이 글을 올린 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어떤 팀원을 원하는지 </a:t>
            </a:r>
            <a:r>
              <a:rPr lang="ko-KR" altLang="en-US" sz="1200" b="1" dirty="0" err="1">
                <a:solidFill>
                  <a:schemeClr val="tx1"/>
                </a:solidFill>
              </a:rPr>
              <a:t>게시글에</a:t>
            </a:r>
            <a:r>
              <a:rPr lang="ko-KR" altLang="en-US" sz="1200" b="1" dirty="0">
                <a:solidFill>
                  <a:schemeClr val="tx1"/>
                </a:solidFill>
              </a:rPr>
              <a:t> 들어가서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내용을 확인 해야 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1692094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공모전 관련 앱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공모전에 나갈 팀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다양한 분야의 공모전에 대한 정보를 제공하는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공모전 팀원 모집은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부가적인 기능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이다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</TotalTime>
  <Words>4006</Words>
  <Application>Microsoft Office PowerPoint</Application>
  <PresentationFormat>와이드스크린</PresentationFormat>
  <Paragraphs>987</Paragraphs>
  <Slides>63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-apple-system</vt:lpstr>
      <vt:lpstr>D2Coding</vt:lpstr>
      <vt:lpstr>Fira Sans Extra Condensed Medium</vt:lpstr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영수 최</cp:lastModifiedBy>
  <cp:revision>124</cp:revision>
  <dcterms:created xsi:type="dcterms:W3CDTF">2022-12-09T01:31:23Z</dcterms:created>
  <dcterms:modified xsi:type="dcterms:W3CDTF">2024-06-04T01:47:19Z</dcterms:modified>
</cp:coreProperties>
</file>